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5" r:id="rId5"/>
    <p:sldId id="273" r:id="rId6"/>
    <p:sldId id="274" r:id="rId7"/>
    <p:sldId id="260" r:id="rId8"/>
    <p:sldId id="261" r:id="rId9"/>
    <p:sldId id="262" r:id="rId10"/>
    <p:sldId id="269" r:id="rId11"/>
    <p:sldId id="270" r:id="rId12"/>
    <p:sldId id="268" r:id="rId13"/>
    <p:sldId id="271" r:id="rId14"/>
    <p:sldId id="272" r:id="rId15"/>
    <p:sldId id="265" r:id="rId16"/>
    <p:sldId id="26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B5E24F2-D4E9-4F17-A51D-696A976FDA84}" type="datetimeFigureOut">
              <a:rPr lang="en-US" smtClean="0"/>
              <a:pPr/>
              <a:t>6/5/2016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AF655CB-D0EE-43D0-B28E-C9433CE0EC49}"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5E24F2-D4E9-4F17-A51D-696A976FDA84}" type="datetimeFigureOut">
              <a:rPr lang="en-US" smtClean="0"/>
              <a:pPr/>
              <a:t>6/5/2016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655CB-D0EE-43D0-B28E-C9433CE0EC4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5E24F2-D4E9-4F17-A51D-696A976FDA84}" type="datetimeFigureOut">
              <a:rPr lang="en-US" smtClean="0"/>
              <a:pPr/>
              <a:t>6/5/2016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655CB-D0EE-43D0-B28E-C9433CE0EC4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6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3" name="Date Placeholder 2"/>
          <p:cNvSpPr>
            <a:spLocks noGrp="1"/>
          </p:cNvSpPr>
          <p:nvPr>
            <p:ph type="dt" sz="half" idx="10"/>
          </p:nvPr>
        </p:nvSpPr>
        <p:spPr>
          <a:xfrm>
            <a:off x="457200" y="6248400"/>
            <a:ext cx="2133600" cy="457200"/>
          </a:xfrm>
        </p:spPr>
        <p:txBody>
          <a:bodyPr/>
          <a:lstStyle>
            <a:lvl1pPr>
              <a:defRPr/>
            </a:lvl1pPr>
          </a:lstStyle>
          <a:p>
            <a:pPr>
              <a:defRPr/>
            </a:pPr>
            <a:r>
              <a:rPr lang="en-US"/>
              <a:t>week-1</a:t>
            </a:r>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pPr>
              <a:defRPr/>
            </a:pPr>
            <a:r>
              <a:rPr lang="en-US"/>
              <a:t>ekmakro08-ittelkom-mna</a:t>
            </a:r>
          </a:p>
        </p:txBody>
      </p:sp>
      <p:sp>
        <p:nvSpPr>
          <p:cNvPr id="5" name="Slide Number Placeholder 4"/>
          <p:cNvSpPr>
            <a:spLocks noGrp="1"/>
          </p:cNvSpPr>
          <p:nvPr>
            <p:ph type="sldNum" sz="quarter" idx="12"/>
          </p:nvPr>
        </p:nvSpPr>
        <p:spPr>
          <a:xfrm>
            <a:off x="6553200" y="6248400"/>
            <a:ext cx="2133600" cy="457200"/>
          </a:xfrm>
        </p:spPr>
        <p:txBody>
          <a:bodyPr/>
          <a:lstStyle>
            <a:lvl1pPr>
              <a:defRPr/>
            </a:lvl1pPr>
          </a:lstStyle>
          <a:p>
            <a:pPr>
              <a:defRPr/>
            </a:pPr>
            <a:fld id="{90C13B54-5D68-4426-A5F4-A259CA9AEF8F}" type="slidenum">
              <a:rPr lang="en-US"/>
              <a:pPr>
                <a:defRPr/>
              </a:pPr>
              <a:t>‹#›</a:t>
            </a:fld>
            <a:endParaRPr lang="en-US"/>
          </a:p>
        </p:txBody>
      </p:sp>
    </p:spTree>
    <p:extLst>
      <p:ext uri="{BB962C8B-B14F-4D97-AF65-F5344CB8AC3E}">
        <p14:creationId xmlns:p14="http://schemas.microsoft.com/office/powerpoint/2010/main" val="65478525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B5E24F2-D4E9-4F17-A51D-696A976FDA84}" type="datetimeFigureOut">
              <a:rPr lang="en-US" smtClean="0"/>
              <a:pPr/>
              <a:t>6/5/2016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F655CB-D0EE-43D0-B28E-C9433CE0EC49}"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B5E24F2-D4E9-4F17-A51D-696A976FDA84}" type="datetimeFigureOut">
              <a:rPr lang="en-US" smtClean="0"/>
              <a:pPr/>
              <a:t>6/5/2016</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AF655CB-D0EE-43D0-B28E-C9433CE0EC4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B5E24F2-D4E9-4F17-A51D-696A976FDA84}" type="datetimeFigureOut">
              <a:rPr lang="en-US" smtClean="0"/>
              <a:pPr/>
              <a:t>6/5/2016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F655CB-D0EE-43D0-B28E-C9433CE0EC49}"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B5E24F2-D4E9-4F17-A51D-696A976FDA84}" type="datetimeFigureOut">
              <a:rPr lang="en-US" smtClean="0"/>
              <a:pPr/>
              <a:t>6/5/2016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F655CB-D0EE-43D0-B28E-C9433CE0EC49}"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B5E24F2-D4E9-4F17-A51D-696A976FDA84}" type="datetimeFigureOut">
              <a:rPr lang="en-US" smtClean="0"/>
              <a:pPr/>
              <a:t>6/5/2016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F655CB-D0EE-43D0-B28E-C9433CE0EC4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5E24F2-D4E9-4F17-A51D-696A976FDA84}" type="datetimeFigureOut">
              <a:rPr lang="en-US" smtClean="0"/>
              <a:pPr/>
              <a:t>6/5/2016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F655CB-D0EE-43D0-B28E-C9433CE0EC4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B5E24F2-D4E9-4F17-A51D-696A976FDA84}" type="datetimeFigureOut">
              <a:rPr lang="en-US" smtClean="0"/>
              <a:pPr/>
              <a:t>6/5/2016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F655CB-D0EE-43D0-B28E-C9433CE0EC49}"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B5E24F2-D4E9-4F17-A51D-696A976FDA84}" type="datetimeFigureOut">
              <a:rPr lang="en-US" smtClean="0"/>
              <a:pPr/>
              <a:t>6/5/2016</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AF655CB-D0EE-43D0-B28E-C9433CE0EC49}"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B5E24F2-D4E9-4F17-A51D-696A976FDA84}" type="datetimeFigureOut">
              <a:rPr lang="en-US" smtClean="0"/>
              <a:pPr/>
              <a:t>6/5/2016</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AF655CB-D0EE-43D0-B28E-C9433CE0EC4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810000"/>
            <a:ext cx="6400800" cy="1600200"/>
          </a:xfrm>
        </p:spPr>
        <p:txBody>
          <a:bodyPr/>
          <a:lstStyle/>
          <a:p>
            <a:r>
              <a:rPr lang="en-US" dirty="0" err="1" smtClean="0"/>
              <a:t>Oleh</a:t>
            </a:r>
            <a:r>
              <a:rPr lang="en-US" dirty="0" smtClean="0"/>
              <a:t>: </a:t>
            </a:r>
          </a:p>
          <a:p>
            <a:r>
              <a:rPr lang="en-US" dirty="0" smtClean="0"/>
              <a:t>Unit </a:t>
            </a:r>
            <a:r>
              <a:rPr lang="en-US" dirty="0" err="1" smtClean="0"/>
              <a:t>Pelaksana</a:t>
            </a:r>
            <a:r>
              <a:rPr lang="en-US" dirty="0" smtClean="0"/>
              <a:t> KKN LPPM</a:t>
            </a:r>
          </a:p>
          <a:p>
            <a:r>
              <a:rPr lang="en-US" dirty="0" err="1" smtClean="0"/>
              <a:t>Universitas</a:t>
            </a:r>
            <a:r>
              <a:rPr lang="en-US" dirty="0" smtClean="0"/>
              <a:t> </a:t>
            </a:r>
            <a:r>
              <a:rPr lang="en-US" dirty="0" err="1" smtClean="0"/>
              <a:t>Sebelas</a:t>
            </a:r>
            <a:r>
              <a:rPr lang="en-US" dirty="0" smtClean="0"/>
              <a:t> </a:t>
            </a:r>
            <a:r>
              <a:rPr lang="en-US" dirty="0" err="1" smtClean="0"/>
              <a:t>Maret</a:t>
            </a:r>
            <a:endParaRPr lang="en-US" dirty="0"/>
          </a:p>
        </p:txBody>
      </p:sp>
      <p:sp>
        <p:nvSpPr>
          <p:cNvPr id="2" name="Title 1"/>
          <p:cNvSpPr>
            <a:spLocks noGrp="1"/>
          </p:cNvSpPr>
          <p:nvPr>
            <p:ph type="ctrTitle"/>
          </p:nvPr>
        </p:nvSpPr>
        <p:spPr/>
        <p:txBody>
          <a:bodyPr/>
          <a:lstStyle/>
          <a:p>
            <a:r>
              <a:rPr lang="en-US" dirty="0" smtClean="0"/>
              <a:t>KOMUNIKASI EFEKTIF</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id-ID" dirty="0" smtClean="0"/>
              <a:t>2) Empati, yaitu kemampuan kita untuk menempatkan diri kita pada situasi atau kondisi yang dihadapi oleh orang lain. Empati bisa juga berarti kemampuan untuk mendengar dan bersikap perseptif atau siap menerima masukan atau pun umpan balik apa pun dengan sikap yang positif. </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id-ID" dirty="0" smtClean="0"/>
              <a:t>3) Audible, makna dari audible antara lain: dapat didengarkan atau dimengerti dengan baik. Kunci utama untuk dapat menerapkan hukum ini dalam mengirimkan pesan adalah: a) Buat pesan Anda mudah untuk dimengerti; b) Fokus pada informasi yang penting; c) Gunakan ilustrasi untuk membantu memperjelas isi dari pesan tersebut; d) Taruhlah perhatian pada fasilitas yang ada dan lingkungan di sekitar Anda; e) Antisipasi kemungkinan masalah yang akan muncul; f) Selalu menyiapkan rencana atau pesan cadangan.</a:t>
            </a: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id-ID" dirty="0" smtClean="0"/>
              <a:t>4) Kejelasan dari pesan yang kita sampaikan (Clarity). Pesan yang ingin disampaikan harus jelas sehingga tidak menimbulkan multi interpretasi atau berbagai penafsiran yang berlainan. Clarity juga sangat tergantung pada kualitas suara kita dan bahasa yang kita gunakan. Penggunaan bahasa yang tidak dimengerti, akan membuat isi dari pesan kita tidak dapat mencapai tujuannya. Seringkali orang menganggap remeh pentingnya Clarity, sehingga tidak menaruh perhatian pada suara (</a:t>
            </a:r>
            <a:r>
              <a:rPr lang="id-ID" i="1" dirty="0" smtClean="0"/>
              <a:t>voice</a:t>
            </a:r>
            <a:r>
              <a:rPr lang="id-ID" dirty="0" smtClean="0"/>
              <a:t>) dan kata-kata yang dipilih untuk digunakan.</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id-ID" dirty="0" smtClean="0"/>
              <a:t>5) Sikap rendah hati (</a:t>
            </a:r>
            <a:r>
              <a:rPr lang="id-ID" i="1" dirty="0" smtClean="0"/>
              <a:t>humble</a:t>
            </a:r>
            <a:r>
              <a:rPr lang="id-ID" dirty="0" smtClean="0"/>
              <a:t>). Sikap ini merupakan unsur yang terkait dengan hukum pertama untuk membangun rasa menghargai orang lain, biasanya didasari oleh sikap rendah hati yang kita miliki. Kerendahan hati juga bisa berarti tidak sombong dan menganggap diri penting ketika kita berbicara. Justru dengan kerendahan hatilah kita dapat menangkap perhatian dan respons yang positif dari si penerima pesan. </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Komunikasi publik</a:t>
            </a:r>
            <a:endParaRPr lang="en-US" dirty="0"/>
          </a:p>
        </p:txBody>
      </p:sp>
      <p:sp>
        <p:nvSpPr>
          <p:cNvPr id="3" name="Content Placeholder 2"/>
          <p:cNvSpPr>
            <a:spLocks noGrp="1"/>
          </p:cNvSpPr>
          <p:nvPr>
            <p:ph sz="quarter" idx="1"/>
          </p:nvPr>
        </p:nvSpPr>
        <p:spPr/>
        <p:txBody>
          <a:bodyPr>
            <a:normAutofit/>
          </a:bodyPr>
          <a:lstStyle/>
          <a:p>
            <a:r>
              <a:rPr lang="en-US" dirty="0" err="1" smtClean="0"/>
              <a:t>Kemampuan</a:t>
            </a:r>
            <a:r>
              <a:rPr lang="en-US" dirty="0" smtClean="0"/>
              <a:t> </a:t>
            </a:r>
            <a:r>
              <a:rPr lang="id-ID" dirty="0" smtClean="0"/>
              <a:t>komunikasi publik (presentasi)</a:t>
            </a:r>
            <a:r>
              <a:rPr lang="en-US" dirty="0" smtClean="0"/>
              <a:t> </a:t>
            </a:r>
            <a:r>
              <a:rPr lang="en-US" dirty="0" err="1" smtClean="0"/>
              <a:t>meliputi</a:t>
            </a:r>
            <a:r>
              <a:rPr lang="en-US" dirty="0" smtClean="0"/>
              <a:t> </a:t>
            </a:r>
            <a:r>
              <a:rPr lang="en-US" dirty="0" err="1" smtClean="0"/>
              <a:t>dua</a:t>
            </a:r>
            <a:r>
              <a:rPr lang="en-US" dirty="0" smtClean="0"/>
              <a:t> </a:t>
            </a:r>
            <a:r>
              <a:rPr lang="en-US" dirty="0" err="1" smtClean="0"/>
              <a:t>hal</a:t>
            </a:r>
            <a:r>
              <a:rPr lang="en-US" dirty="0" smtClean="0"/>
              <a:t> </a:t>
            </a:r>
            <a:r>
              <a:rPr lang="en-US" dirty="0" err="1" smtClean="0"/>
              <a:t>pokok</a:t>
            </a:r>
            <a:r>
              <a:rPr lang="en-US" dirty="0" smtClean="0"/>
              <a:t> </a:t>
            </a:r>
            <a:r>
              <a:rPr lang="en-US" dirty="0" err="1" smtClean="0"/>
              <a:t>yaitu</a:t>
            </a:r>
            <a:r>
              <a:rPr lang="en-US" dirty="0" smtClean="0"/>
              <a:t> </a:t>
            </a:r>
            <a:r>
              <a:rPr lang="en-US" dirty="0" err="1" smtClean="0"/>
              <a:t>persiapan</a:t>
            </a:r>
            <a:r>
              <a:rPr lang="en-US" dirty="0" smtClean="0"/>
              <a:t> </a:t>
            </a:r>
            <a:r>
              <a:rPr lang="en-US" dirty="0" err="1" smtClean="0"/>
              <a:t>dan</a:t>
            </a:r>
            <a:r>
              <a:rPr lang="en-US" dirty="0" smtClean="0"/>
              <a:t> </a:t>
            </a:r>
            <a:r>
              <a:rPr lang="en-US" dirty="0" err="1" smtClean="0"/>
              <a:t>penyajian</a:t>
            </a:r>
            <a:r>
              <a:rPr lang="en-US" dirty="0" smtClean="0"/>
              <a:t>. </a:t>
            </a:r>
            <a:r>
              <a:rPr lang="en-US" dirty="0" err="1" smtClean="0"/>
              <a:t>Dalam</a:t>
            </a:r>
            <a:r>
              <a:rPr lang="en-US" dirty="0" smtClean="0"/>
              <a:t> </a:t>
            </a:r>
            <a:r>
              <a:rPr lang="en-US" dirty="0" err="1" smtClean="0"/>
              <a:t>persiapan</a:t>
            </a:r>
            <a:r>
              <a:rPr lang="en-US" dirty="0" smtClean="0"/>
              <a:t> yang </a:t>
            </a:r>
            <a:r>
              <a:rPr lang="en-US" i="1" dirty="0" err="1" smtClean="0"/>
              <a:t>pertama</a:t>
            </a:r>
            <a:r>
              <a:rPr lang="en-US" dirty="0" smtClean="0"/>
              <a:t> kali </a:t>
            </a:r>
            <a:r>
              <a:rPr lang="en-US" dirty="0" err="1" smtClean="0"/>
              <a:t>harus</a:t>
            </a:r>
            <a:r>
              <a:rPr lang="en-US" dirty="0" smtClean="0"/>
              <a:t> </a:t>
            </a:r>
            <a:r>
              <a:rPr lang="en-US" dirty="0" err="1" smtClean="0"/>
              <a:t>diketahui</a:t>
            </a:r>
            <a:r>
              <a:rPr lang="en-US" dirty="0" smtClean="0"/>
              <a:t> </a:t>
            </a:r>
            <a:r>
              <a:rPr lang="en-US" dirty="0" err="1" smtClean="0"/>
              <a:t>adalah</a:t>
            </a:r>
            <a:r>
              <a:rPr lang="en-US" dirty="0" smtClean="0"/>
              <a:t> </a:t>
            </a:r>
            <a:r>
              <a:rPr lang="en-US" dirty="0" err="1" smtClean="0"/>
              <a:t>tujuan</a:t>
            </a:r>
            <a:r>
              <a:rPr lang="en-US" dirty="0" smtClean="0"/>
              <a:t> </a:t>
            </a:r>
            <a:r>
              <a:rPr lang="en-US" dirty="0" err="1" smtClean="0"/>
              <a:t>pokok</a:t>
            </a:r>
            <a:r>
              <a:rPr lang="en-US" dirty="0" smtClean="0"/>
              <a:t> </a:t>
            </a:r>
            <a:r>
              <a:rPr lang="en-US" dirty="0" err="1" smtClean="0"/>
              <a:t>dari</a:t>
            </a:r>
            <a:r>
              <a:rPr lang="en-US" dirty="0" smtClean="0"/>
              <a:t> </a:t>
            </a:r>
            <a:r>
              <a:rPr lang="en-US" dirty="0" err="1" smtClean="0"/>
              <a:t>presentasi</a:t>
            </a:r>
            <a:r>
              <a:rPr lang="en-US" dirty="0" smtClean="0"/>
              <a:t>. </a:t>
            </a:r>
            <a:r>
              <a:rPr lang="en-US" dirty="0" err="1" smtClean="0"/>
              <a:t>Sedangkan</a:t>
            </a:r>
            <a:r>
              <a:rPr lang="en-US" dirty="0" smtClean="0"/>
              <a:t> yang </a:t>
            </a:r>
            <a:r>
              <a:rPr lang="en-US" i="1" dirty="0" err="1" smtClean="0"/>
              <a:t>kedua</a:t>
            </a:r>
            <a:r>
              <a:rPr lang="en-US" dirty="0" smtClean="0"/>
              <a:t> </a:t>
            </a:r>
            <a:r>
              <a:rPr lang="en-US" dirty="0" err="1" smtClean="0"/>
              <a:t>adalah</a:t>
            </a:r>
            <a:r>
              <a:rPr lang="en-US" dirty="0" smtClean="0"/>
              <a:t> </a:t>
            </a:r>
            <a:r>
              <a:rPr lang="en-US" dirty="0" err="1" smtClean="0"/>
              <a:t>menganalisis</a:t>
            </a:r>
            <a:r>
              <a:rPr lang="en-US" dirty="0" smtClean="0"/>
              <a:t> </a:t>
            </a:r>
            <a:r>
              <a:rPr lang="en-US" dirty="0" err="1" smtClean="0"/>
              <a:t>audiens</a:t>
            </a:r>
            <a:r>
              <a:rPr lang="en-US" dirty="0" smtClean="0"/>
              <a:t>, </a:t>
            </a:r>
            <a:r>
              <a:rPr lang="en-US" dirty="0" err="1" smtClean="0"/>
              <a:t>mengantisipasi</a:t>
            </a:r>
            <a:r>
              <a:rPr lang="en-US" dirty="0" smtClean="0"/>
              <a:t> </a:t>
            </a:r>
            <a:r>
              <a:rPr lang="en-US" dirty="0" err="1" smtClean="0"/>
              <a:t>reaksi</a:t>
            </a:r>
            <a:r>
              <a:rPr lang="en-US" dirty="0" smtClean="0"/>
              <a:t>, </a:t>
            </a:r>
            <a:r>
              <a:rPr lang="en-US" dirty="0" err="1" smtClean="0"/>
              <a:t>dan</a:t>
            </a:r>
            <a:r>
              <a:rPr lang="en-US" dirty="0" smtClean="0"/>
              <a:t> </a:t>
            </a:r>
            <a:r>
              <a:rPr lang="en-US" dirty="0" err="1" smtClean="0"/>
              <a:t>melakukan</a:t>
            </a:r>
            <a:r>
              <a:rPr lang="en-US" dirty="0" smtClean="0"/>
              <a:t> </a:t>
            </a:r>
            <a:r>
              <a:rPr lang="en-US" dirty="0" err="1" smtClean="0"/>
              <a:t>adaptasi</a:t>
            </a:r>
            <a:r>
              <a:rPr lang="en-US" dirty="0" smtClean="0"/>
              <a:t> yang </a:t>
            </a:r>
            <a:r>
              <a:rPr lang="en-US" dirty="0" err="1" smtClean="0"/>
              <a:t>tepat</a:t>
            </a:r>
            <a:r>
              <a:rPr lang="id-ID" dirty="0" smtClean="0"/>
              <a:t>.</a:t>
            </a:r>
            <a:r>
              <a:rPr lang="es-ES" dirty="0" smtClean="0"/>
              <a:t> </a:t>
            </a:r>
            <a:r>
              <a:rPr lang="es-ES" dirty="0" err="1" smtClean="0"/>
              <a:t>Elemen</a:t>
            </a:r>
            <a:r>
              <a:rPr lang="es-ES" dirty="0" smtClean="0"/>
              <a:t> </a:t>
            </a:r>
            <a:r>
              <a:rPr lang="es-ES" dirty="0" err="1" smtClean="0"/>
              <a:t>lain</a:t>
            </a:r>
            <a:r>
              <a:rPr lang="es-ES" dirty="0" smtClean="0"/>
              <a:t>, </a:t>
            </a:r>
            <a:r>
              <a:rPr lang="es-ES" dirty="0" err="1" smtClean="0"/>
              <a:t>seperti</a:t>
            </a:r>
            <a:r>
              <a:rPr lang="es-ES" dirty="0" smtClean="0"/>
              <a:t> </a:t>
            </a:r>
            <a:r>
              <a:rPr lang="es-ES" dirty="0" err="1" smtClean="0"/>
              <a:t>usia</a:t>
            </a:r>
            <a:r>
              <a:rPr lang="es-ES" dirty="0" smtClean="0"/>
              <a:t>, </a:t>
            </a:r>
            <a:r>
              <a:rPr lang="es-ES" dirty="0" err="1" smtClean="0"/>
              <a:t>jenis</a:t>
            </a:r>
            <a:r>
              <a:rPr lang="es-ES" dirty="0" smtClean="0"/>
              <a:t> </a:t>
            </a:r>
            <a:r>
              <a:rPr lang="es-ES" dirty="0" err="1" smtClean="0"/>
              <a:t>kelamin</a:t>
            </a:r>
            <a:r>
              <a:rPr lang="es-ES" dirty="0" smtClean="0"/>
              <a:t>, </a:t>
            </a:r>
            <a:r>
              <a:rPr lang="es-ES" dirty="0" err="1" smtClean="0"/>
              <a:t>pendidikan</a:t>
            </a:r>
            <a:r>
              <a:rPr lang="es-ES" dirty="0" smtClean="0"/>
              <a:t>, </a:t>
            </a:r>
            <a:r>
              <a:rPr lang="es-ES" dirty="0" err="1" smtClean="0"/>
              <a:t>pengalaman</a:t>
            </a:r>
            <a:r>
              <a:rPr lang="es-ES" dirty="0" smtClean="0"/>
              <a:t>, dan </a:t>
            </a:r>
            <a:r>
              <a:rPr lang="es-ES" dirty="0" err="1" smtClean="0"/>
              <a:t>jumlah</a:t>
            </a:r>
            <a:r>
              <a:rPr lang="es-ES" dirty="0" smtClean="0"/>
              <a:t> </a:t>
            </a:r>
            <a:r>
              <a:rPr lang="es-ES" dirty="0" err="1" smtClean="0"/>
              <a:t>audiens</a:t>
            </a:r>
            <a:r>
              <a:rPr lang="es-ES" dirty="0" smtClean="0"/>
              <a:t> </a:t>
            </a:r>
            <a:r>
              <a:rPr lang="es-ES" dirty="0" err="1" smtClean="0"/>
              <a:t>akan</a:t>
            </a:r>
            <a:r>
              <a:rPr lang="es-ES" dirty="0" smtClean="0"/>
              <a:t> </a:t>
            </a:r>
            <a:r>
              <a:rPr lang="es-ES" dirty="0" err="1" smtClean="0"/>
              <a:t>mempengaruhi</a:t>
            </a:r>
            <a:r>
              <a:rPr lang="es-ES" dirty="0" smtClean="0"/>
              <a:t> gaya dan </a:t>
            </a:r>
            <a:r>
              <a:rPr lang="es-ES" dirty="0" err="1" smtClean="0"/>
              <a:t>isi</a:t>
            </a:r>
            <a:r>
              <a:rPr lang="es-ES" dirty="0" smtClean="0"/>
              <a:t> pesan. </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
            </a:r>
            <a:br>
              <a:rPr lang="en-US" b="1" dirty="0" smtClean="0"/>
            </a:br>
            <a:r>
              <a:rPr lang="id-ID" b="1" dirty="0" smtClean="0"/>
              <a:t>Mengenali Komunikan di Lokasi KKN</a:t>
            </a:r>
            <a:r>
              <a:rPr lang="en-US" dirty="0" smtClean="0"/>
              <a:t/>
            </a:r>
            <a:br>
              <a:rPr lang="en-US" dirty="0" smtClean="0"/>
            </a:br>
            <a:endParaRPr lang="en-US" dirty="0"/>
          </a:p>
        </p:txBody>
      </p:sp>
      <p:sp>
        <p:nvSpPr>
          <p:cNvPr id="4" name="Text Placeholder 3"/>
          <p:cNvSpPr>
            <a:spLocks noGrp="1"/>
          </p:cNvSpPr>
          <p:nvPr>
            <p:ph type="body" idx="1"/>
          </p:nvPr>
        </p:nvSpPr>
        <p:spPr/>
        <p:txBody>
          <a:bodyPr/>
          <a:lstStyle/>
          <a:p>
            <a:r>
              <a:rPr lang="en-US" dirty="0" err="1" smtClean="0"/>
              <a:t>Pedesaan</a:t>
            </a:r>
            <a:endParaRPr lang="en-US" dirty="0"/>
          </a:p>
        </p:txBody>
      </p:sp>
      <p:sp>
        <p:nvSpPr>
          <p:cNvPr id="5" name="Text Placeholder 4"/>
          <p:cNvSpPr>
            <a:spLocks noGrp="1"/>
          </p:cNvSpPr>
          <p:nvPr>
            <p:ph type="body" sz="half" idx="3"/>
          </p:nvPr>
        </p:nvSpPr>
        <p:spPr/>
        <p:txBody>
          <a:bodyPr/>
          <a:lstStyle/>
          <a:p>
            <a:r>
              <a:rPr lang="en-US" dirty="0" err="1" smtClean="0"/>
              <a:t>Perkotaan</a:t>
            </a:r>
            <a:endParaRPr lang="en-US" dirty="0"/>
          </a:p>
        </p:txBody>
      </p:sp>
      <p:sp>
        <p:nvSpPr>
          <p:cNvPr id="3" name="Content Placeholder 2"/>
          <p:cNvSpPr>
            <a:spLocks noGrp="1"/>
          </p:cNvSpPr>
          <p:nvPr>
            <p:ph sz="half" idx="2"/>
          </p:nvPr>
        </p:nvSpPr>
        <p:spPr/>
        <p:txBody>
          <a:bodyPr>
            <a:normAutofit fontScale="85000" lnSpcReduction="10000"/>
          </a:bodyPr>
          <a:lstStyle/>
          <a:p>
            <a:pPr lvl="2"/>
            <a:r>
              <a:rPr lang="id-ID" dirty="0" smtClean="0"/>
              <a:t>Sederhana, </a:t>
            </a:r>
            <a:endParaRPr lang="en-US" sz="2000" dirty="0" smtClean="0"/>
          </a:p>
          <a:p>
            <a:pPr lvl="2"/>
            <a:r>
              <a:rPr lang="id-ID" dirty="0" smtClean="0"/>
              <a:t>Mudah curiga, </a:t>
            </a:r>
            <a:endParaRPr lang="en-US" sz="2000" dirty="0" smtClean="0"/>
          </a:p>
          <a:p>
            <a:pPr lvl="2"/>
            <a:r>
              <a:rPr lang="id-ID" dirty="0" smtClean="0"/>
              <a:t>Menjunjung tinggi “unggah-ungguh”, </a:t>
            </a:r>
            <a:endParaRPr lang="en-US" sz="2000" dirty="0" smtClean="0"/>
          </a:p>
          <a:p>
            <a:pPr lvl="2"/>
            <a:r>
              <a:rPr lang="id-ID" dirty="0" smtClean="0"/>
              <a:t>Guyub kekeluargaan, </a:t>
            </a:r>
            <a:endParaRPr lang="en-US" sz="2000" dirty="0" smtClean="0"/>
          </a:p>
          <a:p>
            <a:pPr lvl="2"/>
            <a:r>
              <a:rPr lang="id-ID" dirty="0" smtClean="0"/>
              <a:t>Lugas,</a:t>
            </a:r>
            <a:endParaRPr lang="en-US" sz="2000" dirty="0" smtClean="0"/>
          </a:p>
          <a:p>
            <a:pPr lvl="2"/>
            <a:r>
              <a:rPr lang="id-ID" dirty="0" smtClean="0"/>
              <a:t> Tertutup dalam hal keuangan, </a:t>
            </a:r>
            <a:endParaRPr lang="en-US" sz="2000" dirty="0" smtClean="0"/>
          </a:p>
          <a:p>
            <a:pPr lvl="2"/>
            <a:r>
              <a:rPr lang="id-ID" dirty="0" smtClean="0"/>
              <a:t>Perasaan  “minder” terhadap orang kota, </a:t>
            </a:r>
            <a:endParaRPr lang="en-US" sz="2000" dirty="0" smtClean="0"/>
          </a:p>
          <a:p>
            <a:pPr lvl="2"/>
            <a:r>
              <a:rPr lang="id-ID" dirty="0" smtClean="0"/>
              <a:t>Menghargai (“ngajeni”) orang lain, </a:t>
            </a:r>
            <a:endParaRPr lang="en-US" sz="2000" dirty="0" smtClean="0"/>
          </a:p>
          <a:p>
            <a:pPr lvl="2"/>
            <a:r>
              <a:rPr lang="id-ID" dirty="0" smtClean="0"/>
              <a:t>Jika diberi janji, akan selalu diingat, </a:t>
            </a:r>
            <a:endParaRPr lang="en-US" sz="2000" dirty="0" smtClean="0"/>
          </a:p>
          <a:p>
            <a:pPr lvl="2"/>
            <a:r>
              <a:rPr lang="id-ID" dirty="0" smtClean="0"/>
              <a:t>Suka gotong royong, </a:t>
            </a:r>
            <a:endParaRPr lang="en-US" sz="2000" dirty="0" smtClean="0"/>
          </a:p>
          <a:p>
            <a:pPr lvl="2"/>
            <a:r>
              <a:rPr lang="id-ID" dirty="0" smtClean="0"/>
              <a:t>Demokratis, Religius</a:t>
            </a:r>
            <a:endParaRPr lang="en-US" sz="2000" dirty="0"/>
          </a:p>
        </p:txBody>
      </p:sp>
      <p:sp>
        <p:nvSpPr>
          <p:cNvPr id="6" name="Content Placeholder 5"/>
          <p:cNvSpPr>
            <a:spLocks noGrp="1"/>
          </p:cNvSpPr>
          <p:nvPr>
            <p:ph sz="half" idx="4"/>
          </p:nvPr>
        </p:nvSpPr>
        <p:spPr/>
        <p:txBody>
          <a:bodyPr>
            <a:normAutofit fontScale="77500" lnSpcReduction="20000"/>
          </a:bodyPr>
          <a:lstStyle/>
          <a:p>
            <a:pPr lvl="0" fontAlgn="base"/>
            <a:r>
              <a:rPr lang="id-ID" dirty="0" smtClean="0"/>
              <a:t>Kehidupan keagamaan berkurang</a:t>
            </a:r>
            <a:endParaRPr lang="en-US" dirty="0" smtClean="0"/>
          </a:p>
          <a:p>
            <a:pPr lvl="0" fontAlgn="base"/>
            <a:r>
              <a:rPr lang="id-ID" dirty="0" smtClean="0"/>
              <a:t>mengurus dirinya sendiri tanpa bergantung pada orang lain</a:t>
            </a:r>
            <a:endParaRPr lang="en-US" dirty="0" smtClean="0"/>
          </a:p>
          <a:p>
            <a:pPr lvl="0" fontAlgn="base"/>
            <a:r>
              <a:rPr lang="id-ID" dirty="0" smtClean="0"/>
              <a:t>kehidupan keluarga sering sukar untuk disatukan, karena perbedaan politik dan agama dan sebagainya.</a:t>
            </a:r>
            <a:endParaRPr lang="en-US" dirty="0" smtClean="0"/>
          </a:p>
          <a:p>
            <a:pPr lvl="0" fontAlgn="base"/>
            <a:r>
              <a:rPr lang="id-ID" dirty="0" smtClean="0"/>
              <a:t>Jalan pikiran rasional yang dianut oleh masyarkat perkotaan.</a:t>
            </a:r>
            <a:endParaRPr lang="en-US" dirty="0" smtClean="0"/>
          </a:p>
          <a:p>
            <a:pPr lvl="0" fontAlgn="base"/>
            <a:r>
              <a:rPr lang="id-ID" dirty="0" smtClean="0"/>
              <a:t>Interaksi-interaksi yang terjadi lebih didasarkan pada faktor kepentingan pribadi daripada kepentingan umum.</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554162"/>
          </a:xfrm>
        </p:spPr>
        <p:txBody>
          <a:bodyPr>
            <a:noAutofit/>
          </a:bodyPr>
          <a:lstStyle/>
          <a:p>
            <a:pPr algn="ct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id-ID" sz="1800" b="1" dirty="0" smtClean="0">
                <a:latin typeface="+mn-lt"/>
              </a:rPr>
              <a:t>Proses pemberdayaan bukan suatu yang instant, namun membutuhkan waktu dan energi, karena pemberdayaan bertujuan menangkap pikiran dan hati serta menggerakkan orang, untuk  itu diperlukan kemampuan komunikasi yang efektif </a:t>
            </a:r>
            <a:r>
              <a:rPr lang="en-US" sz="1800" b="1" dirty="0" smtClean="0">
                <a:latin typeface="+mn-lt"/>
              </a:rPr>
              <a:t> </a:t>
            </a:r>
            <a:r>
              <a:rPr lang="en-US" sz="1800" b="1" dirty="0" err="1" smtClean="0">
                <a:latin typeface="+mn-lt"/>
              </a:rPr>
              <a:t>sehingga</a:t>
            </a:r>
            <a:r>
              <a:rPr lang="en-US" sz="1800" b="1" dirty="0" smtClean="0">
                <a:latin typeface="+mn-lt"/>
              </a:rPr>
              <a:t> </a:t>
            </a:r>
            <a:r>
              <a:rPr lang="id-ID" sz="1800" b="1" dirty="0" smtClean="0">
                <a:latin typeface="+mn-lt"/>
              </a:rPr>
              <a:t>tujuan perubahan tersebut dapat tercapai.</a:t>
            </a:r>
            <a:r>
              <a:rPr lang="en-US" sz="1800" dirty="0" smtClean="0"/>
              <a:t/>
            </a:r>
            <a:br>
              <a:rPr lang="en-US" sz="1800" dirty="0" smtClean="0"/>
            </a:br>
            <a:endParaRPr lang="en-US" sz="1800" dirty="0"/>
          </a:p>
        </p:txBody>
      </p:sp>
      <p:sp>
        <p:nvSpPr>
          <p:cNvPr id="3" name="Content Placeholder 2"/>
          <p:cNvSpPr>
            <a:spLocks noGrp="1"/>
          </p:cNvSpPr>
          <p:nvPr>
            <p:ph sz="quarter" idx="1"/>
          </p:nvPr>
        </p:nvSpPr>
        <p:spPr/>
        <p:txBody>
          <a:bodyPr>
            <a:normAutofit/>
          </a:bodyPr>
          <a:lstStyle/>
          <a:p>
            <a:endParaRPr lang="en-US" sz="1200" dirty="0"/>
          </a:p>
        </p:txBody>
      </p:sp>
      <p:pic>
        <p:nvPicPr>
          <p:cNvPr id="4" name="irc_mi" descr="http://blog.umy.ac.id/lailiawardani/files/2013/10/TeaserPetani1.jpg"/>
          <p:cNvPicPr/>
          <p:nvPr/>
        </p:nvPicPr>
        <p:blipFill>
          <a:blip r:embed="rId2" cstate="print"/>
          <a:srcRect/>
          <a:stretch>
            <a:fillRect/>
          </a:stretch>
        </p:blipFill>
        <p:spPr bwMode="auto">
          <a:xfrm>
            <a:off x="1219200" y="1600200"/>
            <a:ext cx="6934200" cy="43243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Pengertian Komunikasi</a:t>
            </a:r>
            <a:endParaRPr lang="en-US" dirty="0"/>
          </a:p>
        </p:txBody>
      </p:sp>
      <p:sp>
        <p:nvSpPr>
          <p:cNvPr id="3" name="Content Placeholder 2"/>
          <p:cNvSpPr>
            <a:spLocks noGrp="1"/>
          </p:cNvSpPr>
          <p:nvPr>
            <p:ph sz="quarter" idx="1"/>
          </p:nvPr>
        </p:nvSpPr>
        <p:spPr/>
        <p:txBody>
          <a:bodyPr>
            <a:normAutofit/>
          </a:bodyPr>
          <a:lstStyle/>
          <a:p>
            <a:pPr algn="just"/>
            <a:r>
              <a:rPr lang="id-ID" sz="4000" dirty="0"/>
              <a:t>Komunikasi atau dalam bahasa Inggris </a:t>
            </a:r>
            <a:r>
              <a:rPr lang="id-ID" sz="4000" i="1" dirty="0"/>
              <a:t>communication </a:t>
            </a:r>
            <a:r>
              <a:rPr lang="id-ID" sz="4000" dirty="0"/>
              <a:t>berasal dari kata latin </a:t>
            </a:r>
            <a:r>
              <a:rPr lang="id-ID" sz="4000" i="1" dirty="0"/>
              <a:t>communicatio</a:t>
            </a:r>
            <a:r>
              <a:rPr lang="id-ID" sz="4000" dirty="0"/>
              <a:t>, dan bersumber dari kata </a:t>
            </a:r>
            <a:r>
              <a:rPr lang="id-ID" sz="4000" i="1" dirty="0"/>
              <a:t>communis</a:t>
            </a:r>
            <a:r>
              <a:rPr lang="id-ID" sz="4000" dirty="0"/>
              <a:t> yang berarti sama. Sama disini maksudnya adalah sama makna. </a:t>
            </a:r>
            <a:endParaRPr lang="en-US" sz="4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Komponen Komunikasi</a:t>
            </a:r>
            <a:endParaRPr lang="en-US" dirty="0"/>
          </a:p>
        </p:txBody>
      </p:sp>
      <p:sp>
        <p:nvSpPr>
          <p:cNvPr id="3" name="Content Placeholder 2"/>
          <p:cNvSpPr>
            <a:spLocks noGrp="1"/>
          </p:cNvSpPr>
          <p:nvPr>
            <p:ph sz="quarter" idx="1"/>
          </p:nvPr>
        </p:nvSpPr>
        <p:spPr/>
        <p:txBody>
          <a:bodyPr>
            <a:normAutofit/>
          </a:bodyPr>
          <a:lstStyle/>
          <a:p>
            <a:r>
              <a:rPr lang="id-ID" dirty="0" smtClean="0"/>
              <a:t>pengirim </a:t>
            </a:r>
            <a:r>
              <a:rPr lang="id-ID" dirty="0"/>
              <a:t>pesan (komunikator), penerima pesan (komunikan), pesan (message), saluran (media) serta hasil (efek) yang diperoleh dari kegiatan komunikasi tersebut. Unsur pokok tersebut masih ditambah lagi dengan gangguan (noise) dan umpan balik (feedback</a:t>
            </a:r>
            <a:r>
              <a:rPr lang="id-ID" dirty="0" smtClean="0"/>
              <a:t>).</a:t>
            </a:r>
            <a:r>
              <a:rPr lang="id-ID" dirty="0"/>
              <a:t> </a:t>
            </a:r>
            <a:endParaRPr lang="en-US" dirty="0" smtClean="0"/>
          </a:p>
          <a:p>
            <a:endParaRPr lang="en-US" dirty="0"/>
          </a:p>
        </p:txBody>
      </p:sp>
      <p:pic>
        <p:nvPicPr>
          <p:cNvPr id="4" name="irc_mi" descr="http://upload.wikimedia.org/wikipedia/commons/0/0d/Transactional_comm_model.jpg"/>
          <p:cNvPicPr/>
          <p:nvPr/>
        </p:nvPicPr>
        <p:blipFill>
          <a:blip r:embed="rId2" cstate="print"/>
          <a:srcRect/>
          <a:stretch>
            <a:fillRect/>
          </a:stretch>
        </p:blipFill>
        <p:spPr bwMode="auto">
          <a:xfrm>
            <a:off x="4191000" y="3505200"/>
            <a:ext cx="4419600" cy="30479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44D8A41-F724-4BF2-B0E2-9E0EC0644670}" type="slidenum">
              <a:rPr lang="en-US" smtClean="0"/>
              <a:pPr/>
              <a:t>4</a:t>
            </a:fld>
            <a:endParaRPr lang="en-US" smtClean="0"/>
          </a:p>
        </p:txBody>
      </p:sp>
      <p:sp>
        <p:nvSpPr>
          <p:cNvPr id="101378" name="Text Box 2"/>
          <p:cNvSpPr txBox="1">
            <a:spLocks noChangeArrowheads="1"/>
          </p:cNvSpPr>
          <p:nvPr/>
        </p:nvSpPr>
        <p:spPr bwMode="auto">
          <a:xfrm>
            <a:off x="357188" y="357188"/>
            <a:ext cx="8429625" cy="646112"/>
          </a:xfrm>
          <a:prstGeom prst="rect">
            <a:avLst/>
          </a:prstGeom>
          <a:noFill/>
          <a:ln w="9525">
            <a:noFill/>
            <a:miter lim="800000"/>
            <a:headEnd/>
            <a:tailEnd/>
          </a:ln>
          <a:effectLst>
            <a:outerShdw dist="107763" dir="2700000" algn="ctr" rotWithShape="0">
              <a:schemeClr val="bg2">
                <a:alpha val="50000"/>
              </a:schemeClr>
            </a:outerShdw>
          </a:effectLst>
        </p:spPr>
        <p:txBody>
          <a:bodyPr>
            <a:spAutoFit/>
          </a:bodyPr>
          <a:lstStyle/>
          <a:p>
            <a:pPr algn="ctr">
              <a:defRPr/>
            </a:pPr>
            <a:r>
              <a:rPr lang="fi-FI" sz="3600" b="1" dirty="0" smtClean="0">
                <a:solidFill>
                  <a:srgbClr val="002060"/>
                </a:solidFill>
                <a:latin typeface="Garamond" pitchFamily="18" charset="0"/>
              </a:rPr>
              <a:t>Model Universal Komunikasi</a:t>
            </a:r>
            <a:endParaRPr lang="en-US" sz="3600" b="1" dirty="0">
              <a:solidFill>
                <a:srgbClr val="002060"/>
              </a:solidFill>
              <a:effectLst>
                <a:outerShdw blurRad="38100" dist="38100" dir="2700000" algn="tl">
                  <a:srgbClr val="C0C0C0"/>
                </a:outerShdw>
              </a:effectLst>
              <a:latin typeface="Garamond" pitchFamily="18" charset="0"/>
            </a:endParaRPr>
          </a:p>
        </p:txBody>
      </p:sp>
      <p:pic>
        <p:nvPicPr>
          <p:cNvPr id="5" name="Picture 4"/>
          <p:cNvPicPr/>
          <p:nvPr/>
        </p:nvPicPr>
        <p:blipFill>
          <a:blip r:embed="rId2"/>
          <a:srcRect l="28942" t="35033" r="25482" b="25721"/>
          <a:stretch>
            <a:fillRect/>
          </a:stretch>
        </p:blipFill>
        <p:spPr bwMode="auto">
          <a:xfrm>
            <a:off x="785786" y="1214422"/>
            <a:ext cx="7500990" cy="5143536"/>
          </a:xfrm>
          <a:prstGeom prst="rect">
            <a:avLst/>
          </a:prstGeom>
          <a:noFill/>
          <a:ln w="9525">
            <a:noFill/>
            <a:miter lim="800000"/>
            <a:headEnd/>
            <a:tailEnd/>
          </a:ln>
        </p:spPr>
      </p:pic>
    </p:spTree>
    <p:extLst>
      <p:ext uri="{BB962C8B-B14F-4D97-AF65-F5344CB8AC3E}">
        <p14:creationId xmlns:p14="http://schemas.microsoft.com/office/powerpoint/2010/main" val="129181806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229996C-3AF1-4791-B915-AB5653ECBB2A}" type="slidenum">
              <a:rPr lang="en-US" smtClean="0"/>
              <a:pPr/>
              <a:t>5</a:t>
            </a:fld>
            <a:endParaRPr lang="en-US" smtClean="0"/>
          </a:p>
        </p:txBody>
      </p:sp>
      <p:sp>
        <p:nvSpPr>
          <p:cNvPr id="101378" name="Text Box 2"/>
          <p:cNvSpPr txBox="1">
            <a:spLocks noChangeArrowheads="1"/>
          </p:cNvSpPr>
          <p:nvPr/>
        </p:nvSpPr>
        <p:spPr bwMode="auto">
          <a:xfrm>
            <a:off x="357188" y="496888"/>
            <a:ext cx="8429625" cy="646331"/>
          </a:xfrm>
          <a:prstGeom prst="rect">
            <a:avLst/>
          </a:prstGeom>
          <a:noFill/>
          <a:ln w="9525">
            <a:noFill/>
            <a:miter lim="800000"/>
            <a:headEnd/>
            <a:tailEnd/>
          </a:ln>
          <a:effectLst>
            <a:outerShdw dist="107763" dir="2700000" algn="ctr" rotWithShape="0">
              <a:schemeClr val="bg2">
                <a:alpha val="50000"/>
              </a:schemeClr>
            </a:outerShdw>
          </a:effectLst>
        </p:spPr>
        <p:txBody>
          <a:bodyPr>
            <a:spAutoFit/>
          </a:bodyPr>
          <a:lstStyle/>
          <a:p>
            <a:pPr algn="ctr">
              <a:defRPr/>
            </a:pPr>
            <a:r>
              <a:rPr lang="id-ID" sz="3600" b="1" dirty="0">
                <a:solidFill>
                  <a:srgbClr val="002060"/>
                </a:solidFill>
                <a:latin typeface="Garamond" pitchFamily="18" charset="0"/>
              </a:rPr>
              <a:t>Kegunaan Mempelajari </a:t>
            </a:r>
            <a:r>
              <a:rPr lang="id-ID" sz="3600" b="1" dirty="0" smtClean="0">
                <a:solidFill>
                  <a:srgbClr val="002060"/>
                </a:solidFill>
                <a:latin typeface="Garamond" pitchFamily="18" charset="0"/>
              </a:rPr>
              <a:t>I</a:t>
            </a:r>
            <a:r>
              <a:rPr lang="en-US" sz="3600" b="1" dirty="0" smtClean="0">
                <a:solidFill>
                  <a:srgbClr val="002060"/>
                </a:solidFill>
                <a:latin typeface="Garamond" pitchFamily="18" charset="0"/>
              </a:rPr>
              <a:t>l</a:t>
            </a:r>
            <a:r>
              <a:rPr lang="id-ID" sz="3600" b="1" dirty="0" smtClean="0">
                <a:solidFill>
                  <a:srgbClr val="002060"/>
                </a:solidFill>
                <a:latin typeface="Garamond" pitchFamily="18" charset="0"/>
              </a:rPr>
              <a:t>mu </a:t>
            </a:r>
            <a:r>
              <a:rPr lang="id-ID" sz="3600" b="1" dirty="0">
                <a:solidFill>
                  <a:srgbClr val="002060"/>
                </a:solidFill>
                <a:latin typeface="Garamond" pitchFamily="18" charset="0"/>
              </a:rPr>
              <a:t>Komunikasi</a:t>
            </a:r>
            <a:endParaRPr lang="en-US" sz="3600" b="1" dirty="0">
              <a:solidFill>
                <a:srgbClr val="002060"/>
              </a:solidFill>
              <a:effectLst>
                <a:outerShdw blurRad="38100" dist="38100" dir="2700000" algn="tl">
                  <a:srgbClr val="C0C0C0"/>
                </a:outerShdw>
              </a:effectLst>
              <a:latin typeface="Garamond" pitchFamily="18" charset="0"/>
            </a:endParaRPr>
          </a:p>
        </p:txBody>
      </p:sp>
      <p:sp>
        <p:nvSpPr>
          <p:cNvPr id="23556" name="Text Box 3"/>
          <p:cNvSpPr txBox="1">
            <a:spLocks noChangeArrowheads="1"/>
          </p:cNvSpPr>
          <p:nvPr/>
        </p:nvSpPr>
        <p:spPr bwMode="auto">
          <a:xfrm>
            <a:off x="357188" y="1285860"/>
            <a:ext cx="8429625" cy="4524315"/>
          </a:xfrm>
          <a:prstGeom prst="rect">
            <a:avLst/>
          </a:prstGeom>
          <a:noFill/>
          <a:ln w="9525">
            <a:noFill/>
            <a:miter lim="800000"/>
            <a:headEnd/>
            <a:tailEnd/>
          </a:ln>
        </p:spPr>
        <p:txBody>
          <a:bodyPr wrap="square">
            <a:spAutoFit/>
          </a:bodyPr>
          <a:lstStyle/>
          <a:p>
            <a:r>
              <a:rPr lang="sv-SE" sz="2400" dirty="0">
                <a:latin typeface="Perpetua" panose="02020502060401020303" pitchFamily="18" charset="0"/>
              </a:rPr>
              <a:t>Ruben and Steward (2005) menyatakan bahwa alasan mempelajari ilmu </a:t>
            </a:r>
            <a:r>
              <a:rPr lang="sv-SE" sz="2400" dirty="0" smtClean="0">
                <a:latin typeface="Perpetua" panose="02020502060401020303" pitchFamily="18" charset="0"/>
              </a:rPr>
              <a:t>komunikasi </a:t>
            </a:r>
            <a:r>
              <a:rPr lang="id-ID" sz="2400" dirty="0" smtClean="0">
                <a:latin typeface="Perpetua" panose="02020502060401020303" pitchFamily="18" charset="0"/>
              </a:rPr>
              <a:t>adalah </a:t>
            </a:r>
            <a:r>
              <a:rPr lang="id-ID" sz="2400" dirty="0">
                <a:latin typeface="Perpetua" panose="02020502060401020303" pitchFamily="18" charset="0"/>
              </a:rPr>
              <a:t>:</a:t>
            </a:r>
          </a:p>
          <a:p>
            <a:pPr marL="457200" indent="-457200">
              <a:buAutoNum type="arabicPeriod"/>
            </a:pPr>
            <a:r>
              <a:rPr lang="id-ID" sz="2400" b="1" dirty="0" smtClean="0">
                <a:latin typeface="Perpetua" panose="02020502060401020303" pitchFamily="18" charset="0"/>
              </a:rPr>
              <a:t>Komunikasi </a:t>
            </a:r>
            <a:r>
              <a:rPr lang="id-ID" sz="2400" b="1" dirty="0">
                <a:latin typeface="Perpetua" panose="02020502060401020303" pitchFamily="18" charset="0"/>
              </a:rPr>
              <a:t>adalah fundamental dalam kehidupan </a:t>
            </a:r>
            <a:r>
              <a:rPr lang="id-ID" sz="2400" b="1" dirty="0" smtClean="0">
                <a:latin typeface="Perpetua" panose="02020502060401020303" pitchFamily="18" charset="0"/>
              </a:rPr>
              <a:t>kita.</a:t>
            </a:r>
            <a:r>
              <a:rPr lang="en-US" sz="2400" b="1" dirty="0" smtClean="0">
                <a:latin typeface="Perpetua" panose="02020502060401020303" pitchFamily="18" charset="0"/>
              </a:rPr>
              <a:t> </a:t>
            </a:r>
          </a:p>
          <a:p>
            <a:pPr marL="457200" indent="-457200"/>
            <a:r>
              <a:rPr lang="en-US" sz="2400" dirty="0">
                <a:latin typeface="Perpetua" panose="02020502060401020303" pitchFamily="18" charset="0"/>
              </a:rPr>
              <a:t>	</a:t>
            </a:r>
            <a:r>
              <a:rPr lang="id-ID" sz="2400" dirty="0" smtClean="0">
                <a:latin typeface="Perpetua" panose="02020502060401020303" pitchFamily="18" charset="0"/>
              </a:rPr>
              <a:t>Dalam </a:t>
            </a:r>
            <a:r>
              <a:rPr lang="id-ID" sz="2400" dirty="0">
                <a:latin typeface="Perpetua" panose="02020502060401020303" pitchFamily="18" charset="0"/>
              </a:rPr>
              <a:t>kehidupan kita sehari-hari, komunikasi memegang peranan yang </a:t>
            </a:r>
            <a:r>
              <a:rPr lang="id-ID" sz="2400" dirty="0" smtClean="0">
                <a:latin typeface="Perpetua" panose="02020502060401020303" pitchFamily="18" charset="0"/>
              </a:rPr>
              <a:t>sangat</a:t>
            </a:r>
            <a:r>
              <a:rPr lang="en-US" sz="2400" dirty="0" smtClean="0">
                <a:latin typeface="Perpetua" panose="02020502060401020303" pitchFamily="18" charset="0"/>
              </a:rPr>
              <a:t> </a:t>
            </a:r>
            <a:r>
              <a:rPr lang="id-ID" sz="2400" dirty="0" smtClean="0">
                <a:latin typeface="Perpetua" panose="02020502060401020303" pitchFamily="18" charset="0"/>
              </a:rPr>
              <a:t>penting. Tidak </a:t>
            </a:r>
            <a:r>
              <a:rPr lang="id-ID" sz="2400" dirty="0">
                <a:latin typeface="Perpetua" panose="02020502060401020303" pitchFamily="18" charset="0"/>
              </a:rPr>
              <a:t>ada aktifitas yang dilakukan </a:t>
            </a:r>
            <a:r>
              <a:rPr lang="id-ID" sz="2400" dirty="0" smtClean="0">
                <a:latin typeface="Perpetua" panose="02020502060401020303" pitchFamily="18" charset="0"/>
              </a:rPr>
              <a:t>tanpa</a:t>
            </a:r>
            <a:r>
              <a:rPr lang="en-US" sz="2400" dirty="0" smtClean="0">
                <a:latin typeface="Perpetua" panose="02020502060401020303" pitchFamily="18" charset="0"/>
              </a:rPr>
              <a:t> </a:t>
            </a:r>
            <a:r>
              <a:rPr lang="id-ID" sz="2400" dirty="0" smtClean="0">
                <a:latin typeface="Perpetua" panose="02020502060401020303" pitchFamily="18" charset="0"/>
              </a:rPr>
              <a:t>komunikasi</a:t>
            </a:r>
            <a:r>
              <a:rPr lang="id-ID" sz="2400" dirty="0">
                <a:latin typeface="Perpetua" panose="02020502060401020303" pitchFamily="18" charset="0"/>
              </a:rPr>
              <a:t>, dikarenakan kita dapat membuat beberapa perbedaan esensial, manakala </a:t>
            </a:r>
            <a:r>
              <a:rPr lang="id-ID" sz="2400" dirty="0" smtClean="0">
                <a:latin typeface="Perpetua" panose="02020502060401020303" pitchFamily="18" charset="0"/>
              </a:rPr>
              <a:t>kita</a:t>
            </a:r>
            <a:r>
              <a:rPr lang="en-US" sz="2400" dirty="0" smtClean="0">
                <a:latin typeface="Perpetua" panose="02020502060401020303" pitchFamily="18" charset="0"/>
              </a:rPr>
              <a:t> </a:t>
            </a:r>
            <a:r>
              <a:rPr lang="id-ID" sz="2400" dirty="0" smtClean="0">
                <a:latin typeface="Perpetua" panose="02020502060401020303" pitchFamily="18" charset="0"/>
              </a:rPr>
              <a:t>berkomunikasi </a:t>
            </a:r>
            <a:r>
              <a:rPr lang="id-ID" sz="2400" dirty="0">
                <a:latin typeface="Perpetua" panose="02020502060401020303" pitchFamily="18" charset="0"/>
              </a:rPr>
              <a:t>dengan orang </a:t>
            </a:r>
            <a:r>
              <a:rPr lang="id-ID" sz="2400" dirty="0" smtClean="0">
                <a:latin typeface="Perpetua" panose="02020502060401020303" pitchFamily="18" charset="0"/>
              </a:rPr>
              <a:t>lain.</a:t>
            </a:r>
            <a:endParaRPr lang="en-US" sz="2400" dirty="0">
              <a:latin typeface="Perpetua" panose="02020502060401020303" pitchFamily="18" charset="0"/>
            </a:endParaRPr>
          </a:p>
          <a:p>
            <a:pPr marL="457200" indent="-457200"/>
            <a:r>
              <a:rPr lang="en-US" sz="2400" b="1" dirty="0" smtClean="0">
                <a:latin typeface="Perpetua" panose="02020502060401020303" pitchFamily="18" charset="0"/>
              </a:rPr>
              <a:t>2.   </a:t>
            </a:r>
            <a:r>
              <a:rPr lang="id-ID" sz="2400" b="1" dirty="0" smtClean="0">
                <a:latin typeface="Perpetua" panose="02020502060401020303" pitchFamily="18" charset="0"/>
              </a:rPr>
              <a:t>Komunikasi </a:t>
            </a:r>
            <a:r>
              <a:rPr lang="id-ID" sz="2400" b="1" dirty="0">
                <a:latin typeface="Perpetua" panose="02020502060401020303" pitchFamily="18" charset="0"/>
              </a:rPr>
              <a:t>adalah merupakan suatu aktifitas kompleks</a:t>
            </a:r>
            <a:r>
              <a:rPr lang="id-ID" sz="2400" b="1" dirty="0" smtClean="0">
                <a:latin typeface="Perpetua" panose="02020502060401020303" pitchFamily="18" charset="0"/>
              </a:rPr>
              <a:t>.</a:t>
            </a:r>
            <a:r>
              <a:rPr lang="id-ID" sz="2400" b="1" dirty="0">
                <a:latin typeface="Perpetua" panose="02020502060401020303" pitchFamily="18" charset="0"/>
              </a:rPr>
              <a:t> </a:t>
            </a:r>
            <a:endParaRPr lang="en-US" sz="2400" b="1" dirty="0" smtClean="0">
              <a:latin typeface="Perpetua" panose="02020502060401020303" pitchFamily="18" charset="0"/>
            </a:endParaRPr>
          </a:p>
          <a:p>
            <a:pPr marL="457200" indent="-457200"/>
            <a:r>
              <a:rPr lang="en-US" sz="2400" dirty="0">
                <a:latin typeface="Perpetua" panose="02020502060401020303" pitchFamily="18" charset="0"/>
              </a:rPr>
              <a:t>	</a:t>
            </a:r>
            <a:r>
              <a:rPr lang="id-ID" sz="2400" dirty="0" smtClean="0">
                <a:latin typeface="Perpetua" panose="02020502060401020303" pitchFamily="18" charset="0"/>
              </a:rPr>
              <a:t>Komunikasi </a:t>
            </a:r>
            <a:r>
              <a:rPr lang="id-ID" sz="2400" dirty="0">
                <a:latin typeface="Perpetua" panose="02020502060401020303" pitchFamily="18" charset="0"/>
              </a:rPr>
              <a:t>adalah suatu aktifitas kompleks dan menantang. </a:t>
            </a:r>
            <a:r>
              <a:rPr lang="id-ID" sz="2400" dirty="0" smtClean="0">
                <a:latin typeface="Perpetua" panose="02020502060401020303" pitchFamily="18" charset="0"/>
              </a:rPr>
              <a:t>Dalam </a:t>
            </a:r>
            <a:r>
              <a:rPr lang="id-ID" sz="2400" dirty="0">
                <a:latin typeface="Perpetua" panose="02020502060401020303" pitchFamily="18" charset="0"/>
              </a:rPr>
              <a:t>hal ini </a:t>
            </a:r>
            <a:r>
              <a:rPr lang="id-ID" sz="2400" dirty="0" smtClean="0">
                <a:latin typeface="Perpetua" panose="02020502060401020303" pitchFamily="18" charset="0"/>
              </a:rPr>
              <a:t>ternyata</a:t>
            </a:r>
            <a:r>
              <a:rPr lang="en-US" sz="2400" dirty="0" smtClean="0">
                <a:latin typeface="Perpetua" panose="02020502060401020303" pitchFamily="18" charset="0"/>
              </a:rPr>
              <a:t> </a:t>
            </a:r>
            <a:r>
              <a:rPr lang="id-ID" sz="2400" dirty="0" smtClean="0">
                <a:latin typeface="Perpetua" panose="02020502060401020303" pitchFamily="18" charset="0"/>
              </a:rPr>
              <a:t>aktifitas </a:t>
            </a:r>
            <a:r>
              <a:rPr lang="id-ID" sz="2400" dirty="0">
                <a:latin typeface="Perpetua" panose="02020502060401020303" pitchFamily="18" charset="0"/>
              </a:rPr>
              <a:t>komunikasi bukanlah suatu aktifitas yang mudah. Untuk mencapai </a:t>
            </a:r>
            <a:r>
              <a:rPr lang="id-ID" sz="2400" dirty="0" smtClean="0">
                <a:latin typeface="Perpetua" panose="02020502060401020303" pitchFamily="18" charset="0"/>
              </a:rPr>
              <a:t>kompetensi</a:t>
            </a:r>
            <a:r>
              <a:rPr lang="en-US" sz="2400" dirty="0" smtClean="0">
                <a:latin typeface="Perpetua" panose="02020502060401020303" pitchFamily="18" charset="0"/>
              </a:rPr>
              <a:t> </a:t>
            </a:r>
            <a:r>
              <a:rPr lang="sv-SE" sz="2400" dirty="0" smtClean="0">
                <a:latin typeface="Perpetua" panose="02020502060401020303" pitchFamily="18" charset="0"/>
              </a:rPr>
              <a:t>komunikasi diperlukan </a:t>
            </a:r>
            <a:r>
              <a:rPr lang="sv-SE" sz="2400" i="1" dirty="0">
                <a:latin typeface="Perpetua" panose="02020502060401020303" pitchFamily="18" charset="0"/>
              </a:rPr>
              <a:t>understanding dan suatu keterampilan sehingga komunikasi </a:t>
            </a:r>
            <a:r>
              <a:rPr lang="sv-SE" sz="2400" i="1" dirty="0" smtClean="0">
                <a:latin typeface="Perpetua" panose="02020502060401020303" pitchFamily="18" charset="0"/>
              </a:rPr>
              <a:t>yang </a:t>
            </a:r>
            <a:r>
              <a:rPr lang="id-ID" sz="2400" dirty="0" smtClean="0">
                <a:latin typeface="Perpetua" panose="02020502060401020303" pitchFamily="18" charset="0"/>
              </a:rPr>
              <a:t>dilakukan </a:t>
            </a:r>
            <a:r>
              <a:rPr lang="id-ID" sz="2400" dirty="0">
                <a:latin typeface="Perpetua" panose="02020502060401020303" pitchFamily="18" charset="0"/>
              </a:rPr>
              <a:t>menjadi efektif.</a:t>
            </a:r>
            <a:endParaRPr lang="en-US" sz="2400" dirty="0" smtClean="0">
              <a:latin typeface="Perpetua" panose="02020502060401020303" pitchFamily="18" charset="0"/>
            </a:endParaRPr>
          </a:p>
        </p:txBody>
      </p:sp>
    </p:spTree>
    <p:extLst>
      <p:ext uri="{BB962C8B-B14F-4D97-AF65-F5344CB8AC3E}">
        <p14:creationId xmlns:p14="http://schemas.microsoft.com/office/powerpoint/2010/main" val="60003649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3A7C9DE-7E81-4C13-9E56-EC94E969EE00}" type="slidenum">
              <a:rPr lang="en-US" smtClean="0"/>
              <a:pPr/>
              <a:t>6</a:t>
            </a:fld>
            <a:endParaRPr lang="en-US" smtClean="0"/>
          </a:p>
        </p:txBody>
      </p:sp>
      <p:sp>
        <p:nvSpPr>
          <p:cNvPr id="101378" name="Text Box 2"/>
          <p:cNvSpPr txBox="1">
            <a:spLocks noChangeArrowheads="1"/>
          </p:cNvSpPr>
          <p:nvPr/>
        </p:nvSpPr>
        <p:spPr bwMode="auto">
          <a:xfrm>
            <a:off x="357188" y="357188"/>
            <a:ext cx="8429625" cy="646112"/>
          </a:xfrm>
          <a:prstGeom prst="rect">
            <a:avLst/>
          </a:prstGeom>
          <a:noFill/>
          <a:ln w="9525">
            <a:noFill/>
            <a:miter lim="800000"/>
            <a:headEnd/>
            <a:tailEnd/>
          </a:ln>
          <a:effectLst>
            <a:outerShdw dist="107763" dir="2700000" algn="ctr" rotWithShape="0">
              <a:schemeClr val="bg2">
                <a:alpha val="50000"/>
              </a:schemeClr>
            </a:outerShdw>
          </a:effectLst>
        </p:spPr>
        <p:txBody>
          <a:bodyPr>
            <a:spAutoFit/>
          </a:bodyPr>
          <a:lstStyle/>
          <a:p>
            <a:pPr algn="ctr">
              <a:defRPr/>
            </a:pPr>
            <a:r>
              <a:rPr lang="fi-FI" sz="3600" b="1" dirty="0" smtClean="0">
                <a:solidFill>
                  <a:srgbClr val="002060"/>
                </a:solidFill>
                <a:latin typeface="Garamond" pitchFamily="18" charset="0"/>
              </a:rPr>
              <a:t>Kegunaan mempelajari Ilmu Komunikasi</a:t>
            </a:r>
            <a:endParaRPr lang="en-US" sz="3600" b="1" dirty="0">
              <a:solidFill>
                <a:srgbClr val="002060"/>
              </a:solidFill>
              <a:effectLst>
                <a:outerShdw blurRad="38100" dist="38100" dir="2700000" algn="tl">
                  <a:srgbClr val="C0C0C0"/>
                </a:outerShdw>
              </a:effectLst>
              <a:latin typeface="Garamond" pitchFamily="18" charset="0"/>
            </a:endParaRPr>
          </a:p>
        </p:txBody>
      </p:sp>
      <p:sp>
        <p:nvSpPr>
          <p:cNvPr id="24580" name="Text Box 3"/>
          <p:cNvSpPr txBox="1">
            <a:spLocks noChangeArrowheads="1"/>
          </p:cNvSpPr>
          <p:nvPr/>
        </p:nvSpPr>
        <p:spPr bwMode="auto">
          <a:xfrm>
            <a:off x="142844" y="1214422"/>
            <a:ext cx="8786812" cy="4893647"/>
          </a:xfrm>
          <a:prstGeom prst="rect">
            <a:avLst/>
          </a:prstGeom>
          <a:noFill/>
          <a:ln w="9525">
            <a:noFill/>
            <a:miter lim="800000"/>
            <a:headEnd/>
            <a:tailEnd/>
          </a:ln>
        </p:spPr>
        <p:txBody>
          <a:bodyPr wrap="square">
            <a:spAutoFit/>
          </a:bodyPr>
          <a:lstStyle/>
          <a:p>
            <a:pPr marL="457200" indent="-457200"/>
            <a:r>
              <a:rPr lang="en-US" sz="2400" b="1" dirty="0" smtClean="0">
                <a:latin typeface="Perpetua" panose="02020502060401020303" pitchFamily="18" charset="0"/>
              </a:rPr>
              <a:t>3. </a:t>
            </a:r>
            <a:r>
              <a:rPr lang="id-ID" sz="2400" b="1" dirty="0" smtClean="0">
                <a:latin typeface="Perpetua" panose="02020502060401020303" pitchFamily="18" charset="0"/>
              </a:rPr>
              <a:t>Komunikasi </a:t>
            </a:r>
            <a:r>
              <a:rPr lang="id-ID" sz="2400" b="1" dirty="0">
                <a:latin typeface="Perpetua" panose="02020502060401020303" pitchFamily="18" charset="0"/>
              </a:rPr>
              <a:t>adalah vital untuk suatu kedudukan/posisi efektif.</a:t>
            </a:r>
          </a:p>
          <a:p>
            <a:pPr marL="265113"/>
            <a:r>
              <a:rPr lang="id-ID" sz="2400" dirty="0">
                <a:latin typeface="Perpetua" panose="02020502060401020303" pitchFamily="18" charset="0"/>
              </a:rPr>
              <a:t>Karir dalam bisnis, pemerintah, atau pendidikan memerlukan kemampuan </a:t>
            </a:r>
            <a:r>
              <a:rPr lang="id-ID" sz="2400" dirty="0" smtClean="0">
                <a:latin typeface="Perpetua" panose="02020502060401020303" pitchFamily="18" charset="0"/>
              </a:rPr>
              <a:t>dalam</a:t>
            </a:r>
            <a:r>
              <a:rPr lang="en-US" sz="2400" dirty="0" smtClean="0">
                <a:latin typeface="Perpetua" panose="02020502060401020303" pitchFamily="18" charset="0"/>
              </a:rPr>
              <a:t> </a:t>
            </a:r>
            <a:r>
              <a:rPr lang="id-ID" sz="2400" dirty="0" smtClean="0">
                <a:latin typeface="Perpetua" panose="02020502060401020303" pitchFamily="18" charset="0"/>
              </a:rPr>
              <a:t>memahami </a:t>
            </a:r>
            <a:r>
              <a:rPr lang="id-ID" sz="2400" dirty="0">
                <a:latin typeface="Perpetua" panose="02020502060401020303" pitchFamily="18" charset="0"/>
              </a:rPr>
              <a:t>situasi komunikasi, mengembangkan strategi komunikasi efektif, </a:t>
            </a:r>
            <a:r>
              <a:rPr lang="id-ID" sz="2400" dirty="0" smtClean="0">
                <a:latin typeface="Perpetua" panose="02020502060401020303" pitchFamily="18" charset="0"/>
              </a:rPr>
              <a:t>memerlukan</a:t>
            </a:r>
            <a:r>
              <a:rPr lang="en-US" sz="2400" dirty="0" smtClean="0">
                <a:latin typeface="Perpetua" panose="02020502060401020303" pitchFamily="18" charset="0"/>
              </a:rPr>
              <a:t> </a:t>
            </a:r>
            <a:r>
              <a:rPr lang="id-ID" sz="2400" dirty="0" smtClean="0">
                <a:latin typeface="Perpetua" panose="02020502060401020303" pitchFamily="18" charset="0"/>
              </a:rPr>
              <a:t>kerjasama </a:t>
            </a:r>
            <a:r>
              <a:rPr lang="id-ID" sz="2400" dirty="0">
                <a:latin typeface="Perpetua" panose="02020502060401020303" pitchFamily="18" charset="0"/>
              </a:rPr>
              <a:t>antara satu dengan yang lain dan dapat menerima atas kehadiran ide-ide </a:t>
            </a:r>
            <a:r>
              <a:rPr lang="id-ID" sz="2400" dirty="0" smtClean="0">
                <a:latin typeface="Perpetua" panose="02020502060401020303" pitchFamily="18" charset="0"/>
              </a:rPr>
              <a:t>efektif</a:t>
            </a:r>
            <a:r>
              <a:rPr lang="en-US" sz="2400" dirty="0" smtClean="0">
                <a:latin typeface="Perpetua" panose="02020502060401020303" pitchFamily="18" charset="0"/>
              </a:rPr>
              <a:t> </a:t>
            </a:r>
            <a:r>
              <a:rPr lang="fi-FI" sz="2400" dirty="0" smtClean="0">
                <a:latin typeface="Perpetua" panose="02020502060401020303" pitchFamily="18" charset="0"/>
              </a:rPr>
              <a:t>melalui </a:t>
            </a:r>
            <a:r>
              <a:rPr lang="fi-FI" sz="2400" dirty="0">
                <a:latin typeface="Perpetua" panose="02020502060401020303" pitchFamily="18" charset="0"/>
              </a:rPr>
              <a:t>saluran saluran komunikasi. </a:t>
            </a:r>
            <a:endParaRPr lang="fi-FI" sz="2400" dirty="0" smtClean="0">
              <a:latin typeface="Perpetua" panose="02020502060401020303" pitchFamily="18" charset="0"/>
            </a:endParaRPr>
          </a:p>
          <a:p>
            <a:pPr marL="265113" indent="-265113"/>
            <a:r>
              <a:rPr lang="en-US" sz="2400" b="1" dirty="0" smtClean="0">
                <a:latin typeface="Perpetua" panose="02020502060401020303" pitchFamily="18" charset="0"/>
              </a:rPr>
              <a:t>4. </a:t>
            </a:r>
            <a:r>
              <a:rPr lang="id-ID" sz="2400" b="1" dirty="0" smtClean="0">
                <a:latin typeface="Perpetua" panose="02020502060401020303" pitchFamily="18" charset="0"/>
              </a:rPr>
              <a:t>Suatu </a:t>
            </a:r>
            <a:r>
              <a:rPr lang="id-ID" sz="2400" b="1" dirty="0">
                <a:latin typeface="Perpetua" panose="02020502060401020303" pitchFamily="18" charset="0"/>
              </a:rPr>
              <a:t>pendidikan tinggi tidak menjamin </a:t>
            </a:r>
            <a:r>
              <a:rPr lang="id-ID" sz="2400" b="1" dirty="0" smtClean="0">
                <a:latin typeface="Perpetua" panose="02020502060401020303" pitchFamily="18" charset="0"/>
              </a:rPr>
              <a:t>kompetensi</a:t>
            </a:r>
            <a:r>
              <a:rPr lang="en-US" sz="2400" b="1" dirty="0" smtClean="0">
                <a:latin typeface="Perpetua" panose="02020502060401020303" pitchFamily="18" charset="0"/>
              </a:rPr>
              <a:t> </a:t>
            </a:r>
            <a:r>
              <a:rPr lang="id-ID" sz="2400" b="1" dirty="0" smtClean="0">
                <a:latin typeface="Perpetua" panose="02020502060401020303" pitchFamily="18" charset="0"/>
              </a:rPr>
              <a:t>komunikasi </a:t>
            </a:r>
            <a:r>
              <a:rPr lang="id-ID" sz="2400" b="1" dirty="0">
                <a:latin typeface="Perpetua" panose="02020502060401020303" pitchFamily="18" charset="0"/>
              </a:rPr>
              <a:t>yang baik.</a:t>
            </a:r>
          </a:p>
          <a:p>
            <a:pPr marL="176213"/>
            <a:r>
              <a:rPr lang="id-ID" sz="2400" dirty="0">
                <a:latin typeface="Perpetua" panose="02020502060401020303" pitchFamily="18" charset="0"/>
              </a:rPr>
              <a:t>Kadang-kadang kita menganggap bahwa komunikasi itu hanyalah suatu yang </a:t>
            </a:r>
            <a:r>
              <a:rPr lang="id-ID" sz="2400" dirty="0" smtClean="0">
                <a:latin typeface="Perpetua" panose="02020502060401020303" pitchFamily="18" charset="0"/>
              </a:rPr>
              <a:t>bersifat</a:t>
            </a:r>
            <a:r>
              <a:rPr lang="en-US" sz="2400" dirty="0" smtClean="0">
                <a:latin typeface="Perpetua" panose="02020502060401020303" pitchFamily="18" charset="0"/>
              </a:rPr>
              <a:t> </a:t>
            </a:r>
            <a:r>
              <a:rPr lang="id-ID" sz="2400" i="1" dirty="0" smtClean="0">
                <a:latin typeface="Perpetua" panose="02020502060401020303" pitchFamily="18" charset="0"/>
              </a:rPr>
              <a:t>common </a:t>
            </a:r>
            <a:r>
              <a:rPr lang="id-ID" sz="2400" i="1" dirty="0">
                <a:latin typeface="Perpetua" panose="02020502060401020303" pitchFamily="18" charset="0"/>
              </a:rPr>
              <a:t>sense dan setiap orang pasti mengetahui bagaimana berkomunikasi. </a:t>
            </a:r>
            <a:r>
              <a:rPr lang="id-ID" sz="2400" dirty="0" smtClean="0">
                <a:latin typeface="Perpetua" panose="02020502060401020303" pitchFamily="18" charset="0"/>
              </a:rPr>
              <a:t>Padahal</a:t>
            </a:r>
            <a:r>
              <a:rPr lang="en-US" sz="2400" dirty="0" smtClean="0">
                <a:latin typeface="Perpetua" panose="02020502060401020303" pitchFamily="18" charset="0"/>
              </a:rPr>
              <a:t> </a:t>
            </a:r>
            <a:r>
              <a:rPr lang="id-ID" sz="2400" dirty="0" smtClean="0">
                <a:latin typeface="Perpetua" panose="02020502060401020303" pitchFamily="18" charset="0"/>
              </a:rPr>
              <a:t>sesungguhnya </a:t>
            </a:r>
            <a:r>
              <a:rPr lang="id-ID" sz="2400" dirty="0">
                <a:latin typeface="Perpetua" panose="02020502060401020303" pitchFamily="18" charset="0"/>
              </a:rPr>
              <a:t>banyak yang tidak memilki keterampilan berkomunikasi yang baik, </a:t>
            </a:r>
            <a:r>
              <a:rPr lang="id-ID" sz="2400" dirty="0" smtClean="0">
                <a:latin typeface="Perpetua" panose="02020502060401020303" pitchFamily="18" charset="0"/>
              </a:rPr>
              <a:t>karena</a:t>
            </a:r>
            <a:r>
              <a:rPr lang="en-US" sz="2400" dirty="0" smtClean="0">
                <a:latin typeface="Perpetua" panose="02020502060401020303" pitchFamily="18" charset="0"/>
              </a:rPr>
              <a:t> </a:t>
            </a:r>
            <a:r>
              <a:rPr lang="id-ID" sz="2400" dirty="0" smtClean="0">
                <a:latin typeface="Perpetua" panose="02020502060401020303" pitchFamily="18" charset="0"/>
              </a:rPr>
              <a:t>ternyata </a:t>
            </a:r>
            <a:r>
              <a:rPr lang="id-ID" sz="2400" dirty="0">
                <a:latin typeface="Perpetua" panose="02020502060401020303" pitchFamily="18" charset="0"/>
              </a:rPr>
              <a:t>banyak pesan-pesan dalam komunikasi manusia itu yang disampaikan tidak </a:t>
            </a:r>
            <a:r>
              <a:rPr lang="id-ID" sz="2400" dirty="0" smtClean="0">
                <a:latin typeface="Perpetua" panose="02020502060401020303" pitchFamily="18" charset="0"/>
              </a:rPr>
              <a:t>hanya</a:t>
            </a:r>
            <a:r>
              <a:rPr lang="en-US" sz="2400" dirty="0" smtClean="0">
                <a:latin typeface="Perpetua" panose="02020502060401020303" pitchFamily="18" charset="0"/>
              </a:rPr>
              <a:t> </a:t>
            </a:r>
            <a:r>
              <a:rPr lang="sv-SE" sz="2400" dirty="0" smtClean="0">
                <a:latin typeface="Perpetua" panose="02020502060401020303" pitchFamily="18" charset="0"/>
              </a:rPr>
              <a:t>dalam </a:t>
            </a:r>
            <a:r>
              <a:rPr lang="sv-SE" sz="2400" dirty="0">
                <a:latin typeface="Perpetua" panose="02020502060401020303" pitchFamily="18" charset="0"/>
              </a:rPr>
              <a:t>bentuk verbal, tetapi </a:t>
            </a:r>
            <a:r>
              <a:rPr lang="sv-SE" sz="2400" dirty="0" smtClean="0">
                <a:latin typeface="Perpetua" panose="02020502060401020303" pitchFamily="18" charset="0"/>
              </a:rPr>
              <a:t>nonverbal</a:t>
            </a:r>
            <a:r>
              <a:rPr lang="sv-SE" sz="2400" dirty="0">
                <a:latin typeface="Perpetua" panose="02020502060401020303" pitchFamily="18" charset="0"/>
              </a:rPr>
              <a:t>.</a:t>
            </a:r>
            <a:endParaRPr lang="en-US" sz="2400" dirty="0">
              <a:latin typeface="Perpetua" panose="02020502060401020303" pitchFamily="18" charset="0"/>
            </a:endParaRPr>
          </a:p>
        </p:txBody>
      </p:sp>
    </p:spTree>
    <p:extLst>
      <p:ext uri="{BB962C8B-B14F-4D97-AF65-F5344CB8AC3E}">
        <p14:creationId xmlns:p14="http://schemas.microsoft.com/office/powerpoint/2010/main" val="417342979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PROSES KOMUNIKASI</a:t>
            </a:r>
            <a:endParaRPr lang="en-US" dirty="0"/>
          </a:p>
        </p:txBody>
      </p:sp>
      <p:sp>
        <p:nvSpPr>
          <p:cNvPr id="3" name="Content Placeholder 2"/>
          <p:cNvSpPr>
            <a:spLocks noGrp="1"/>
          </p:cNvSpPr>
          <p:nvPr>
            <p:ph sz="quarter" idx="1"/>
          </p:nvPr>
        </p:nvSpPr>
        <p:spPr/>
        <p:txBody>
          <a:bodyPr>
            <a:normAutofit fontScale="92500" lnSpcReduction="20000"/>
          </a:bodyPr>
          <a:lstStyle/>
          <a:p>
            <a:r>
              <a:rPr lang="id-ID" dirty="0" smtClean="0"/>
              <a:t>Komunikasi itu sendiri adalah pertukaran pesan verbal maupun nonverbal antara pengirim dan penerima untuk mengubah tingkah laku. </a:t>
            </a:r>
            <a:endParaRPr lang="en-US" dirty="0" smtClean="0"/>
          </a:p>
          <a:p>
            <a:r>
              <a:rPr lang="id-ID" dirty="0" smtClean="0"/>
              <a:t>Pengirim pesan dapat berupa seorang individu, kelompok, atau organisasi. Begitu juga dengan penerima pesan. </a:t>
            </a:r>
            <a:endParaRPr lang="en-US" dirty="0" smtClean="0"/>
          </a:p>
          <a:p>
            <a:r>
              <a:rPr lang="id-ID" dirty="0" smtClean="0"/>
              <a:t>Proses komunikasi berlangsung melalui tahap-tahap tertentu secara terus menerus, berubah-ubah, dan tak henti-hentinya. Proses komunikasi merupakan proses yang timbal balik karena antara pengirim dan penerima saling mempengaruhi satu sama lain. </a:t>
            </a:r>
            <a:endParaRPr lang="en-US" dirty="0" smtClean="0"/>
          </a:p>
          <a:p>
            <a:r>
              <a:rPr lang="id-ID" dirty="0" smtClean="0"/>
              <a:t>Dan perubahan tingkah laku yaitu perubahan yang terjadi di dalam diri individu mungkin dalam aspek kognitif, afektif, atau psikomotor.</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Proses Komunikasi</a:t>
            </a:r>
            <a:endParaRPr lang="en-US" dirty="0"/>
          </a:p>
        </p:txBody>
      </p:sp>
      <p:sp>
        <p:nvSpPr>
          <p:cNvPr id="3" name="Content Placeholder 2"/>
          <p:cNvSpPr>
            <a:spLocks noGrp="1"/>
          </p:cNvSpPr>
          <p:nvPr>
            <p:ph sz="quarter" idx="1"/>
          </p:nvPr>
        </p:nvSpPr>
        <p:spPr/>
        <p:txBody>
          <a:bodyPr>
            <a:normAutofit/>
          </a:bodyPr>
          <a:lstStyle/>
          <a:p>
            <a:r>
              <a:rPr lang="id-ID" dirty="0" smtClean="0"/>
              <a:t>Komunikasi efektif bila orang berhasil menyampaikan apa yang dimaksudkannya. Komunikasi disebut efektif jika rangsangan yang disampaikan dan yang dimaksudkan oleh pengirim atau sumber, berkaitan erat dengan rangsangan yang ditangkap dan dipahami oleh penerima. Pengirim </a:t>
            </a:r>
            <a:r>
              <a:rPr lang="en-US" dirty="0" err="1" smtClean="0"/>
              <a:t>berhasil</a:t>
            </a:r>
            <a:r>
              <a:rPr lang="en-US" dirty="0" smtClean="0"/>
              <a:t> </a:t>
            </a:r>
            <a:r>
              <a:rPr lang="en-US" dirty="0" err="1" smtClean="0"/>
              <a:t>menyampaikan</a:t>
            </a:r>
            <a:r>
              <a:rPr lang="en-US" dirty="0" smtClean="0"/>
              <a:t> </a:t>
            </a:r>
            <a:r>
              <a:rPr lang="en-US" dirty="0" err="1" smtClean="0"/>
              <a:t>apa</a:t>
            </a:r>
            <a:r>
              <a:rPr lang="en-US" dirty="0" smtClean="0"/>
              <a:t> yang </a:t>
            </a:r>
            <a:r>
              <a:rPr lang="en-US" dirty="0" err="1" smtClean="0"/>
              <a:t>dimaksudkannya</a:t>
            </a:r>
            <a:r>
              <a:rPr lang="en-US" dirty="0" smtClean="0"/>
              <a:t>. </a:t>
            </a:r>
          </a:p>
          <a:p>
            <a:r>
              <a:rPr lang="id-ID" dirty="0" smtClean="0"/>
              <a:t>Paling tidak terdapat lima i</a:t>
            </a:r>
            <a:r>
              <a:rPr lang="en-US" dirty="0" err="1" smtClean="0"/>
              <a:t>ndikator</a:t>
            </a:r>
            <a:r>
              <a:rPr lang="id-ID" dirty="0" smtClean="0"/>
              <a:t> komunikasi efektif yaitu: munculnya p</a:t>
            </a:r>
            <a:r>
              <a:rPr lang="en-US" dirty="0" err="1" smtClean="0"/>
              <a:t>emahaman</a:t>
            </a:r>
            <a:r>
              <a:rPr lang="id-ID" dirty="0" smtClean="0"/>
              <a:t>, k</a:t>
            </a:r>
            <a:r>
              <a:rPr lang="en-US" dirty="0" err="1" smtClean="0"/>
              <a:t>esenangan</a:t>
            </a:r>
            <a:r>
              <a:rPr lang="id-ID" dirty="0" smtClean="0"/>
              <a:t>, p</a:t>
            </a:r>
            <a:r>
              <a:rPr lang="en-US" dirty="0" err="1" smtClean="0"/>
              <a:t>engaruh</a:t>
            </a:r>
            <a:r>
              <a:rPr lang="en-US" dirty="0" smtClean="0"/>
              <a:t> </a:t>
            </a:r>
            <a:r>
              <a:rPr lang="en-US" dirty="0" err="1" smtClean="0"/>
              <a:t>pada</a:t>
            </a:r>
            <a:r>
              <a:rPr lang="en-US" dirty="0" smtClean="0"/>
              <a:t> </a:t>
            </a:r>
            <a:r>
              <a:rPr lang="en-US" dirty="0" err="1" smtClean="0"/>
              <a:t>sikap</a:t>
            </a:r>
            <a:r>
              <a:rPr lang="id-ID" dirty="0" smtClean="0"/>
              <a:t>, h</a:t>
            </a:r>
            <a:r>
              <a:rPr lang="en-US" dirty="0" err="1" smtClean="0"/>
              <a:t>ubungan</a:t>
            </a:r>
            <a:r>
              <a:rPr lang="en-US" dirty="0" smtClean="0"/>
              <a:t> yang </a:t>
            </a:r>
            <a:r>
              <a:rPr lang="en-US" dirty="0" err="1" smtClean="0"/>
              <a:t>makin</a:t>
            </a:r>
            <a:r>
              <a:rPr lang="en-US" dirty="0" smtClean="0"/>
              <a:t> </a:t>
            </a:r>
            <a:r>
              <a:rPr lang="en-US" dirty="0" err="1" smtClean="0"/>
              <a:t>baik</a:t>
            </a:r>
            <a:r>
              <a:rPr lang="en-US" dirty="0" smtClean="0"/>
              <a:t> </a:t>
            </a:r>
            <a:r>
              <a:rPr lang="id-ID" dirty="0" smtClean="0"/>
              <a:t>serta t</a:t>
            </a:r>
            <a:r>
              <a:rPr lang="en-US" dirty="0" err="1" smtClean="0"/>
              <a:t>indakan</a:t>
            </a:r>
            <a:r>
              <a:rPr lang="id-ID" dirty="0" smtClean="0"/>
              <a:t>.</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143000"/>
          </a:xfrm>
        </p:spPr>
        <p:txBody>
          <a:bodyPr>
            <a:normAutofit/>
          </a:bodyPr>
          <a:lstStyle/>
          <a:p>
            <a:pPr algn="ctr"/>
            <a:r>
              <a:rPr lang="id-ID" sz="2800" dirty="0" smtClean="0"/>
              <a:t>REACH (Respect, Empathy, Audible, Clarity, Humble), </a:t>
            </a:r>
            <a:endParaRPr lang="en-US" sz="2800" dirty="0"/>
          </a:p>
        </p:txBody>
      </p:sp>
      <p:sp>
        <p:nvSpPr>
          <p:cNvPr id="3" name="Content Placeholder 2"/>
          <p:cNvSpPr>
            <a:spLocks noGrp="1"/>
          </p:cNvSpPr>
          <p:nvPr>
            <p:ph sz="quarter" idx="1"/>
          </p:nvPr>
        </p:nvSpPr>
        <p:spPr>
          <a:xfrm>
            <a:off x="914400" y="1981200"/>
            <a:ext cx="7772400" cy="3733800"/>
          </a:xfrm>
        </p:spPr>
        <p:txBody>
          <a:bodyPr>
            <a:normAutofit/>
          </a:bodyPr>
          <a:lstStyle/>
          <a:p>
            <a:r>
              <a:rPr lang="id-ID" sz="2800" dirty="0">
                <a:latin typeface="Garamond" pitchFamily="18" charset="0"/>
              </a:rPr>
              <a:t>Telah dikenal 5 (lima) Kaidah Komunikasi efektif (</a:t>
            </a:r>
            <a:r>
              <a:rPr lang="id-ID" sz="2800" i="1" dirty="0">
                <a:latin typeface="Garamond" pitchFamily="18" charset="0"/>
              </a:rPr>
              <a:t>The 5 Inevitable Laws of Efffective</a:t>
            </a:r>
            <a:r>
              <a:rPr lang="en-US" sz="2800" i="1" dirty="0">
                <a:latin typeface="Garamond" pitchFamily="18" charset="0"/>
              </a:rPr>
              <a:t> </a:t>
            </a:r>
            <a:r>
              <a:rPr lang="id-ID" sz="2800" i="1" dirty="0">
                <a:latin typeface="Garamond" pitchFamily="18" charset="0"/>
              </a:rPr>
              <a:t>Communication), </a:t>
            </a:r>
            <a:r>
              <a:rPr lang="id-ID" sz="2800" dirty="0">
                <a:latin typeface="Garamond" pitchFamily="18" charset="0"/>
              </a:rPr>
              <a:t>dirangkum dalam satu kata yang mencerminkan esensi dari komunikasi itu</a:t>
            </a:r>
            <a:r>
              <a:rPr lang="en-US" sz="2800" dirty="0">
                <a:latin typeface="Garamond" pitchFamily="18" charset="0"/>
              </a:rPr>
              <a:t> </a:t>
            </a:r>
            <a:r>
              <a:rPr lang="id-ID" sz="2800" dirty="0">
                <a:latin typeface="Garamond" pitchFamily="18" charset="0"/>
              </a:rPr>
              <a:t>sendiri, yaitu </a:t>
            </a:r>
            <a:r>
              <a:rPr lang="id-ID" sz="2800" b="1" dirty="0">
                <a:latin typeface="Garamond" pitchFamily="18" charset="0"/>
              </a:rPr>
              <a:t>REACH </a:t>
            </a:r>
            <a:endParaRPr lang="id-ID" sz="2800" b="1" dirty="0" smtClean="0">
              <a:latin typeface="Garamond" pitchFamily="18" charset="0"/>
            </a:endParaRPr>
          </a:p>
          <a:p>
            <a:r>
              <a:rPr lang="id-ID" dirty="0" smtClean="0"/>
              <a:t>1</a:t>
            </a:r>
            <a:r>
              <a:rPr lang="id-ID" dirty="0" smtClean="0"/>
              <a:t>) Respect merupakan sikap hormat dan sikap menghargai terhadap lawan bicara kita. Kita harus memiliki sikap menghormati dan menghargai lawan bicara kita karena pada prinsipnya manusia ingin dihargai dan dianggap penting</a:t>
            </a:r>
            <a:r>
              <a:rPr lang="id-ID" dirty="0" smtClean="0"/>
              <a:t>.</a:t>
            </a:r>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271</TotalTime>
  <Words>940</Words>
  <Application>Microsoft Office PowerPoint</Application>
  <PresentationFormat>On-screen Show (4:3)</PresentationFormat>
  <Paragraphs>60</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Franklin Gothic Book</vt:lpstr>
      <vt:lpstr>Garamond</vt:lpstr>
      <vt:lpstr>Perpetua</vt:lpstr>
      <vt:lpstr>Wingdings 2</vt:lpstr>
      <vt:lpstr>Equity</vt:lpstr>
      <vt:lpstr>KOMUNIKASI EFEKTIF</vt:lpstr>
      <vt:lpstr>Pengertian Komunikasi</vt:lpstr>
      <vt:lpstr>Komponen Komunikasi</vt:lpstr>
      <vt:lpstr>PowerPoint Presentation</vt:lpstr>
      <vt:lpstr>PowerPoint Presentation</vt:lpstr>
      <vt:lpstr>PowerPoint Presentation</vt:lpstr>
      <vt:lpstr>PROSES KOMUNIKASI</vt:lpstr>
      <vt:lpstr>Proses Komunikasi</vt:lpstr>
      <vt:lpstr>REACH (Respect, Empathy, Audible, Clarity, Humble), </vt:lpstr>
      <vt:lpstr>PowerPoint Presentation</vt:lpstr>
      <vt:lpstr>PowerPoint Presentation</vt:lpstr>
      <vt:lpstr>PowerPoint Presentation</vt:lpstr>
      <vt:lpstr>PowerPoint Presentation</vt:lpstr>
      <vt:lpstr>Komunikasi publik</vt:lpstr>
      <vt:lpstr> Mengenali Komunikan di Lokasi KKN </vt:lpstr>
      <vt:lpstr>               Proses pemberdayaan bukan suatu yang instant, namun membutuhkan waktu dan energi, karena pemberdayaan bertujuan menangkap pikiran dan hati serta menggerakkan orang, untuk  itu diperlukan kemampuan komunikasi yang efektif  sehingga tujuan perubahan tersebut dapat tercapai. </vt:lpstr>
    </vt:vector>
  </TitlesOfParts>
  <Company>Acer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Valued Acer Customer</dc:creator>
  <cp:lastModifiedBy>X200MA</cp:lastModifiedBy>
  <cp:revision>14</cp:revision>
  <dcterms:created xsi:type="dcterms:W3CDTF">2014-02-19T12:04:09Z</dcterms:created>
  <dcterms:modified xsi:type="dcterms:W3CDTF">2016-06-05T00:57:23Z</dcterms:modified>
</cp:coreProperties>
</file>